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2" r:id="rId5"/>
    <p:sldId id="264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F6D4-D4D7-426A-98F7-170A3668379E}" type="datetime1">
              <a:rPr lang="en-US" smtClean="0"/>
              <a:pPr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A9071-CFF5-4E3B-B0AB-39782972E256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BD1F-DE98-4C29-8281-9EC9927620DF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CD6D-7520-4B34-A5A3-E8385FA3AFC6}" type="datetime1">
              <a:rPr lang="en-US" smtClean="0"/>
              <a:pPr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5D47-465E-4A05-802B-049480555B6D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DB0-D703-40B5-AE3D-532AFE0356D1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C029-2200-4EB8-BDE8-5EE0E23571A6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5A1C-C0DD-4ED6-B23E-A9D2DD110058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1B50-C580-4CB7-BA07-14C66C34B76D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1D29-8BEE-49F3-AF49-7A09F617BF67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73CF-8910-423E-9890-FC81E25E5084}" type="datetime1">
              <a:rPr lang="en-US" smtClean="0"/>
              <a:pPr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5816F-D43D-40D1-9B38-E1A2C18F0972}" type="datetime1">
              <a:rPr lang="en-US" smtClean="0"/>
              <a:pPr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TC6o1q_eaPs" TargetMode="Externa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rails-9.org/index.php?page=h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444" y="2282850"/>
            <a:ext cx="8769771" cy="91755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3"/>
                </a:solidFill>
                <a:latin typeface="Chalkduster"/>
                <a:cs typeface="Chalkduster"/>
              </a:rPr>
              <a:t>Information Literacy</a:t>
            </a:r>
            <a:endParaRPr lang="en-US" sz="4800" b="1" dirty="0">
              <a:solidFill>
                <a:schemeClr val="accent3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6774" y="3583017"/>
            <a:ext cx="4263924" cy="634966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Exploring the Super3 Model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26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44" y="1164103"/>
            <a:ext cx="8769772" cy="45354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94%</a:t>
            </a:r>
            <a:r>
              <a:rPr lang="en-US" sz="2800" dirty="0" smtClean="0"/>
              <a:t> of youth ages 12-17 who have Internet access say they use the </a:t>
            </a:r>
            <a:r>
              <a:rPr lang="en-US" sz="2800" dirty="0" smtClean="0">
                <a:solidFill>
                  <a:srgbClr val="FAC810"/>
                </a:solidFill>
              </a:rPr>
              <a:t>Internet for school research</a:t>
            </a:r>
            <a:r>
              <a:rPr lang="en-US" sz="2800" dirty="0" smtClean="0"/>
              <a:t>.</a:t>
            </a: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71%</a:t>
            </a:r>
            <a:r>
              <a:rPr lang="en-US" sz="2800" dirty="0" smtClean="0"/>
              <a:t> of online teens say that they use the </a:t>
            </a:r>
            <a:r>
              <a:rPr lang="en-US" sz="2800" dirty="0" smtClean="0">
                <a:solidFill>
                  <a:srgbClr val="B7E776"/>
                </a:solidFill>
              </a:rPr>
              <a:t>Internet as a major source</a:t>
            </a:r>
            <a:r>
              <a:rPr lang="en-US" sz="2800" dirty="0" smtClean="0"/>
              <a:t> for their most recent major school project/report.</a:t>
            </a:r>
          </a:p>
          <a:p>
            <a:r>
              <a:rPr lang="en-US" sz="2800" dirty="0" smtClean="0">
                <a:solidFill>
                  <a:schemeClr val="accent3"/>
                </a:solidFill>
              </a:rPr>
              <a:t>18%</a:t>
            </a:r>
            <a:r>
              <a:rPr lang="en-US" sz="2800" dirty="0" smtClean="0"/>
              <a:t> of online teens say they </a:t>
            </a:r>
            <a:r>
              <a:rPr lang="en-US" sz="2800" dirty="0" smtClean="0">
                <a:solidFill>
                  <a:srgbClr val="FAC810"/>
                </a:solidFill>
              </a:rPr>
              <a:t>know someone </a:t>
            </a:r>
            <a:r>
              <a:rPr lang="en-US" sz="2800" dirty="0" smtClean="0"/>
              <a:t>who has used the </a:t>
            </a:r>
            <a:r>
              <a:rPr lang="en-US" sz="2800" dirty="0" smtClean="0">
                <a:solidFill>
                  <a:srgbClr val="FAC810"/>
                </a:solidFill>
              </a:rPr>
              <a:t>Internet to cheat on a paper </a:t>
            </a:r>
            <a:r>
              <a:rPr lang="en-US" sz="2800" dirty="0" smtClean="0"/>
              <a:t>or test.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53110"/>
            <a:ext cx="642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Source:  Pew Internet and American Life Project, 2013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2156" y="568882"/>
            <a:ext cx="418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WOW </a:t>
            </a:r>
            <a:r>
              <a:rPr lang="en-US" sz="1000" dirty="0" smtClean="0">
                <a:solidFill>
                  <a:srgbClr val="FF0000"/>
                </a:solidFill>
              </a:rPr>
              <a:t>– Stephanie Vance reference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7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Use Since 1995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6" b="14946"/>
          <a:stretch>
            <a:fillRect/>
          </a:stretch>
        </p:blipFill>
        <p:spPr bwMode="auto">
          <a:xfrm>
            <a:off x="166323" y="1209456"/>
            <a:ext cx="8811354" cy="4127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1" y="6122871"/>
            <a:ext cx="6531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 Pew Internet and American Life Project, 2013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31969" y="714409"/>
            <a:ext cx="149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Wow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0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64" y="1254813"/>
            <a:ext cx="8981454" cy="1542057"/>
          </a:xfrm>
        </p:spPr>
        <p:txBody>
          <a:bodyPr>
            <a:noAutofit/>
          </a:bodyPr>
          <a:lstStyle/>
          <a:p>
            <a:r>
              <a:rPr lang="en-US" sz="2800" dirty="0" smtClean="0"/>
              <a:t>We want our kids to </a:t>
            </a: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succeed in the world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sz="2800" dirty="0" smtClean="0"/>
              <a:t>It’s our responsibility to </a:t>
            </a:r>
            <a:r>
              <a:rPr lang="en-US" sz="2800" b="1" dirty="0" smtClean="0">
                <a:solidFill>
                  <a:srgbClr val="B7E776"/>
                </a:solidFill>
              </a:rPr>
              <a:t>teach</a:t>
            </a:r>
            <a:r>
              <a:rPr lang="en-US" sz="2800" dirty="0" smtClean="0"/>
              <a:t> them </a:t>
            </a:r>
            <a:r>
              <a:rPr lang="en-US" sz="2800" b="1" dirty="0" smtClean="0">
                <a:solidFill>
                  <a:srgbClr val="B7E776"/>
                </a:solidFill>
              </a:rPr>
              <a:t>how to access </a:t>
            </a:r>
            <a:r>
              <a:rPr lang="en-US" sz="2800" dirty="0" smtClean="0"/>
              <a:t>information effectively.</a:t>
            </a: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977" y="2962978"/>
            <a:ext cx="4037120" cy="2463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64" y="6092640"/>
            <a:ext cx="627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hlinkClick r:id="rId2"/>
              </a:rPr>
              <a:t> </a:t>
            </a:r>
            <a:r>
              <a:rPr lang="en-US" b="1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b="1" dirty="0" err="1">
                <a:solidFill>
                  <a:schemeClr val="bg1"/>
                </a:solidFill>
                <a:hlinkClick r:id="rId2"/>
              </a:rPr>
              <a:t>www.youtube.com</a:t>
            </a:r>
            <a:r>
              <a:rPr lang="en-US" b="1" dirty="0">
                <a:solidFill>
                  <a:schemeClr val="bg1"/>
                </a:solidFill>
                <a:hlinkClick r:id="rId2"/>
              </a:rPr>
              <a:t>/</a:t>
            </a:r>
            <a:r>
              <a:rPr lang="en-US" b="1" dirty="0" err="1">
                <a:solidFill>
                  <a:schemeClr val="bg1"/>
                </a:solidFill>
                <a:hlinkClick r:id="rId2"/>
              </a:rPr>
              <a:t>watch?v</a:t>
            </a:r>
            <a:r>
              <a:rPr lang="en-US" b="1" dirty="0">
                <a:solidFill>
                  <a:schemeClr val="bg1"/>
                </a:solidFill>
                <a:hlinkClick r:id="rId2"/>
              </a:rPr>
              <a:t>=TC6o1q_eaPs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64" y="5790276"/>
            <a:ext cx="189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Source: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1691" y="820248"/>
            <a:ext cx="187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7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we help our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Super3 Model for Research</a:t>
            </a:r>
          </a:p>
          <a:p>
            <a:pPr marL="68580" indent="0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(Big6 model modified for younger students)</a:t>
            </a:r>
          </a:p>
          <a:p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Designed to help students through the process of researching.</a:t>
            </a:r>
          </a:p>
          <a:p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Can be used in grades K - 5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63604" y="689999"/>
            <a:ext cx="59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39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9" y="1270128"/>
            <a:ext cx="8779897" cy="406387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B7E776"/>
                </a:solidFill>
              </a:rPr>
              <a:t>TRAILS is a knowledge assessment with multiple-choice questions targeting a variety of information literacy skills based on 3</a:t>
            </a:r>
            <a:r>
              <a:rPr lang="en-US" baseline="30000" dirty="0">
                <a:solidFill>
                  <a:srgbClr val="B7E776"/>
                </a:solidFill>
              </a:rPr>
              <a:t>rd</a:t>
            </a:r>
            <a:r>
              <a:rPr lang="en-US" dirty="0">
                <a:solidFill>
                  <a:srgbClr val="B7E776"/>
                </a:solidFill>
              </a:rPr>
              <a:t>, 6</a:t>
            </a:r>
            <a:r>
              <a:rPr lang="en-US" baseline="30000" dirty="0">
                <a:solidFill>
                  <a:srgbClr val="B7E776"/>
                </a:solidFill>
              </a:rPr>
              <a:t>th</a:t>
            </a:r>
            <a:r>
              <a:rPr lang="en-US" dirty="0">
                <a:solidFill>
                  <a:srgbClr val="B7E776"/>
                </a:solidFill>
              </a:rPr>
              <a:t>, 9</a:t>
            </a:r>
            <a:r>
              <a:rPr lang="en-US" baseline="30000" dirty="0">
                <a:solidFill>
                  <a:srgbClr val="B7E776"/>
                </a:solidFill>
              </a:rPr>
              <a:t>th</a:t>
            </a:r>
            <a:r>
              <a:rPr lang="en-US" dirty="0">
                <a:solidFill>
                  <a:srgbClr val="B7E776"/>
                </a:solidFill>
              </a:rPr>
              <a:t>, and 12</a:t>
            </a:r>
            <a:r>
              <a:rPr lang="en-US" baseline="30000" dirty="0">
                <a:solidFill>
                  <a:srgbClr val="B7E776"/>
                </a:solidFill>
              </a:rPr>
              <a:t>th</a:t>
            </a:r>
            <a:r>
              <a:rPr lang="en-US" dirty="0">
                <a:solidFill>
                  <a:srgbClr val="B7E776"/>
                </a:solidFill>
              </a:rPr>
              <a:t> grade standards</a:t>
            </a:r>
            <a:r>
              <a:rPr lang="en-US" dirty="0" smtClean="0">
                <a:solidFill>
                  <a:srgbClr val="B7E776"/>
                </a:solidFill>
              </a:rPr>
              <a:t>.</a:t>
            </a:r>
          </a:p>
          <a:p>
            <a:pPr marL="68580" indent="0">
              <a:buNone/>
            </a:pPr>
            <a:endParaRPr lang="en-US" sz="800" dirty="0" smtClean="0">
              <a:solidFill>
                <a:srgbClr val="B7E776"/>
              </a:solidFill>
            </a:endParaRPr>
          </a:p>
          <a:p>
            <a:r>
              <a:rPr lang="en-US" dirty="0" smtClean="0">
                <a:solidFill>
                  <a:srgbClr val="B7E776"/>
                </a:solidFill>
              </a:rPr>
              <a:t>This </a:t>
            </a:r>
            <a:r>
              <a:rPr lang="en-US" dirty="0">
                <a:solidFill>
                  <a:srgbClr val="B7E776"/>
                </a:solidFill>
              </a:rPr>
              <a:t>Web-based system was developed to provide an easily accessible and flexible tool for school librarians and teachers to identify strengths and weaknesses in the information-seeking skills of their students. </a:t>
            </a:r>
            <a:endParaRPr lang="en-US" dirty="0" smtClean="0">
              <a:solidFill>
                <a:srgbClr val="B7E776"/>
              </a:solidFill>
            </a:endParaRPr>
          </a:p>
          <a:p>
            <a:pPr marL="68580" indent="0">
              <a:buNone/>
            </a:pPr>
            <a:endParaRPr lang="en-US" sz="800" dirty="0" smtClean="0">
              <a:solidFill>
                <a:srgbClr val="B7E776"/>
              </a:solidFill>
            </a:endParaRPr>
          </a:p>
          <a:p>
            <a:r>
              <a:rPr lang="en-US" dirty="0" smtClean="0">
                <a:solidFill>
                  <a:srgbClr val="B7E776"/>
                </a:solidFill>
              </a:rPr>
              <a:t>There </a:t>
            </a:r>
            <a:r>
              <a:rPr lang="en-US" dirty="0">
                <a:solidFill>
                  <a:srgbClr val="B7E776"/>
                </a:solidFill>
              </a:rPr>
              <a:t>is no charge for using TRAILS</a:t>
            </a:r>
            <a:r>
              <a:rPr lang="en-US" dirty="0" smtClean="0">
                <a:solidFill>
                  <a:srgbClr val="B7E776"/>
                </a:solidFill>
              </a:rPr>
              <a:t>.</a:t>
            </a:r>
          </a:p>
          <a:p>
            <a:pPr marL="68580" indent="0">
              <a:buNone/>
            </a:pPr>
            <a:endParaRPr lang="en-US" sz="800" dirty="0"/>
          </a:p>
          <a:p>
            <a:r>
              <a:rPr lang="en-US" dirty="0">
                <a:hlinkClick r:id="rId2"/>
              </a:rPr>
              <a:t>http://www.trails-9.org/</a:t>
            </a:r>
            <a:r>
              <a:rPr lang="en-US" dirty="0" err="1">
                <a:hlinkClick r:id="rId2"/>
              </a:rPr>
              <a:t>index.php?page</a:t>
            </a:r>
            <a:r>
              <a:rPr lang="en-US" dirty="0">
                <a:hlinkClick r:id="rId2"/>
              </a:rPr>
              <a:t>=home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0439" y="5991690"/>
            <a:ext cx="407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82828"/>
                </a:solidFill>
              </a:rPr>
              <a:t>Kent State University Libraries, 2013</a:t>
            </a:r>
            <a:endParaRPr lang="en-US" dirty="0">
              <a:solidFill>
                <a:srgbClr val="28282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5774" y="568882"/>
            <a:ext cx="125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18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277</TotalTime>
  <Words>284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 Pop</vt:lpstr>
      <vt:lpstr>Information Literacy</vt:lpstr>
      <vt:lpstr>Did you know?</vt:lpstr>
      <vt:lpstr>Internet Use Since 1995</vt:lpstr>
      <vt:lpstr>Now What?</vt:lpstr>
      <vt:lpstr>How can we help our students?</vt:lpstr>
      <vt:lpstr>Trails 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Susan Tegtmeyer</dc:creator>
  <cp:lastModifiedBy>Susan Tegtmeyer</cp:lastModifiedBy>
  <cp:revision>24</cp:revision>
  <dcterms:created xsi:type="dcterms:W3CDTF">2013-02-08T16:05:52Z</dcterms:created>
  <dcterms:modified xsi:type="dcterms:W3CDTF">2013-04-10T01:22:48Z</dcterms:modified>
</cp:coreProperties>
</file>